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43" r:id="rId2"/>
    <p:sldId id="336" r:id="rId3"/>
    <p:sldId id="276" r:id="rId4"/>
    <p:sldId id="279" r:id="rId5"/>
    <p:sldId id="337" r:id="rId6"/>
    <p:sldId id="338" r:id="rId7"/>
    <p:sldId id="340" r:id="rId8"/>
    <p:sldId id="339" r:id="rId9"/>
    <p:sldId id="342" r:id="rId10"/>
    <p:sldId id="269" r:id="rId11"/>
    <p:sldId id="341" r:id="rId12"/>
    <p:sldId id="33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FF"/>
    <a:srgbClr val="FDFAEC"/>
    <a:srgbClr val="FDFAEB"/>
    <a:srgbClr val="006CB8"/>
    <a:srgbClr val="ED1C24"/>
    <a:srgbClr val="EE3338"/>
    <a:srgbClr val="0072B9"/>
    <a:srgbClr val="D83236"/>
    <a:srgbClr val="F68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7" Type="http://schemas.openxmlformats.org/officeDocument/2006/relationships/image" Target="../media/image6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30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794085" y="180482"/>
            <a:ext cx="9577137" cy="6997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b="1" dirty="0"/>
              <a:t>How to best use these slides…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View the PPT as a slide show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Then click through every step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clicks will advance the slide show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Left/right arrow keys move forward/backward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wheel scrolling moves forward/backward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When a question is posed, stop and think it through, try to answer it yourself before clicking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If you have questions, use PS discussion boards, email me, and/or visit us in a Teams class session!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6E56D1-A806-41CC-B805-4FFA07CFE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917" y="1728702"/>
            <a:ext cx="10155067" cy="134321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57EB3AC-F04A-4053-8C8E-8B5AF13C1548}"/>
              </a:ext>
            </a:extLst>
          </p:cNvPr>
          <p:cNvSpPr/>
          <p:nvPr/>
        </p:nvSpPr>
        <p:spPr>
          <a:xfrm>
            <a:off x="5289264" y="1592925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61C8D6-1D0E-4ABC-B826-E2B952CE274C}"/>
              </a:ext>
            </a:extLst>
          </p:cNvPr>
          <p:cNvSpPr/>
          <p:nvPr/>
        </p:nvSpPr>
        <p:spPr>
          <a:xfrm>
            <a:off x="1020251" y="2087272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E28EC4-855D-4D57-AB57-3ABF6925D9C5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3671081" y="1575963"/>
            <a:ext cx="1618183" cy="42065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95DCBF-7EB8-4A2F-A3B8-5419D4969D14}"/>
              </a:ext>
            </a:extLst>
          </p:cNvPr>
          <p:cNvCxnSpPr>
            <a:cxnSpLocks/>
          </p:cNvCxnSpPr>
          <p:nvPr/>
        </p:nvCxnSpPr>
        <p:spPr>
          <a:xfrm flipH="1">
            <a:off x="1968942" y="1592925"/>
            <a:ext cx="1306307" cy="4943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45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226" y="2369130"/>
            <a:ext cx="2380809" cy="23857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477571" y="39415"/>
                <a:ext cx="7235687" cy="592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Graph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. Compare the graph with the graph of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f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571" y="39415"/>
                <a:ext cx="7235687" cy="592791"/>
              </a:xfrm>
              <a:prstGeom prst="rect">
                <a:avLst/>
              </a:prstGeom>
              <a:blipFill>
                <a:blip r:embed="rId3"/>
                <a:stretch>
                  <a:fillRect l="-842" r="-168" b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477571" y="1370176"/>
                <a:ext cx="7672966" cy="85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914400" indent="-91440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Step 1 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The function is of the form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, so the asymptotes are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 and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0. Draw the asymptotes.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571" y="1370176"/>
                <a:ext cx="7672966" cy="852990"/>
              </a:xfrm>
              <a:prstGeom prst="rect">
                <a:avLst/>
              </a:prstGeom>
              <a:blipFill>
                <a:blip r:embed="rId4"/>
                <a:stretch>
                  <a:fillRect l="-794" r="-1112" b="-1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477571" y="2334593"/>
            <a:ext cx="6323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0" indent="-822960"/>
            <a:r>
              <a:rPr lang="en-US" sz="2000" b="1" dirty="0">
                <a:latin typeface="Arial" pitchFamily="34" charset="0"/>
                <a:cs typeface="Arial" pitchFamily="34" charset="0"/>
              </a:rPr>
              <a:t>Step 2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Make a table of values and plot the points.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 Include both positive and negative values of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18"/>
              <p:cNvGraphicFramePr>
                <a:graphicFrameLocks noGrp="1"/>
              </p:cNvGraphicFramePr>
              <p:nvPr/>
            </p:nvGraphicFramePr>
            <p:xfrm>
              <a:off x="4491132" y="3230301"/>
              <a:ext cx="4206240" cy="10720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6856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4185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9634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8911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9634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096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04411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3831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x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u="none" strike="noStrike" kern="1200" baseline="0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b="0" i="0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3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u="none" strike="noStrike" kern="1200" baseline="0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b="0" i="0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2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u="none" strike="noStrike" kern="1200" baseline="0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b="0" i="0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1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i="0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1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226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y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kern="1200" baseline="0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+mn-ea"/>
                                    <a:cs typeface="Arial" pitchFamily="34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Arial" pitchFamily="34" charset="0"/>
                                        <a:cs typeface="Arial" pitchFamily="34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Arial" pitchFamily="34" charset="0"/>
                                        <a:cs typeface="Arial" pitchFamily="34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u="none" strike="noStrike" kern="1200" baseline="0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u="none" strike="noStrike" kern="1200" baseline="0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Arial" pitchFamily="34" charset="0"/>
                                        <a:cs typeface="Arial" pitchFamily="34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Arial" pitchFamily="34" charset="0"/>
                                        <a:cs typeface="Arial" pitchFamily="34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1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268711"/>
                  </p:ext>
                </p:extLst>
              </p:nvPr>
            </p:nvGraphicFramePr>
            <p:xfrm>
              <a:off x="4491132" y="3230301"/>
              <a:ext cx="4206240" cy="10720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6856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4185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9634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8911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9634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096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04411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x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4286" t="-6154" r="-486667" b="-17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86735" t="-6154" r="-421429" b="-17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46491" t="-6154" r="-262281" b="-17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i="0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1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758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y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4286" t="-61607" r="-486667" b="-17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86735" t="-61607" r="-421429" b="-17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46491" t="-61607" r="-262281" b="-17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8990" t="-61607" r="-2020" b="-17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477571" y="4510084"/>
            <a:ext cx="5764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0" indent="-822960"/>
            <a:r>
              <a:rPr lang="en-US" sz="2000" b="1" dirty="0">
                <a:latin typeface="Arial" pitchFamily="34" charset="0"/>
                <a:cs typeface="Arial" pitchFamily="34" charset="0"/>
              </a:rPr>
              <a:t>Step 3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Draw the two branches of the hyperbola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 so that they pass through the plotted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 points and approach the asymptotes.</a:t>
            </a:r>
          </a:p>
        </p:txBody>
      </p:sp>
      <p:sp>
        <p:nvSpPr>
          <p:cNvPr id="21" name="Isosceles Triangle 20"/>
          <p:cNvSpPr/>
          <p:nvPr/>
        </p:nvSpPr>
        <p:spPr>
          <a:xfrm rot="5400000">
            <a:off x="3487962" y="5780366"/>
            <a:ext cx="457200" cy="274320"/>
          </a:xfrm>
          <a:prstGeom prst="triangle">
            <a:avLst/>
          </a:prstGeom>
          <a:solidFill>
            <a:srgbClr val="EE3338"/>
          </a:solidFill>
          <a:ln>
            <a:solidFill>
              <a:srgbClr val="ED1D24"/>
            </a:solidFill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EE3338"/>
              </a:solidFill>
              <a:latin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899587" y="5720155"/>
            <a:ext cx="81762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graph of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lies farther from the axes than the graph of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Both graphs lie in the first and third quadrants and have the same asymptotes, domain, and range.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9545" y="3766051"/>
            <a:ext cx="3102794" cy="2396215"/>
            <a:chOff x="299545" y="3766051"/>
            <a:chExt cx="3102794" cy="2396215"/>
          </a:xfrm>
        </p:grpSpPr>
        <p:pic>
          <p:nvPicPr>
            <p:cNvPr id="13" name="Picture 3" descr="\\10.66.3.82\art\ART_WORK_IN_PROCESS\46_Larson Text\Larson Powerpoint project\1_Source Files\Batch 4\Algebra_2\Algebra_2\PNGs\Arrow\hsnb_alg2_pe_0101_img-2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45" y="3766051"/>
              <a:ext cx="3102794" cy="2396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4C156E29-3D25-4949-84B3-150AABEA8ED7}"/>
                    </a:ext>
                  </a:extLst>
                </p:cNvPr>
                <p:cNvSpPr txBox="1"/>
                <p:nvPr/>
              </p:nvSpPr>
              <p:spPr>
                <a:xfrm>
                  <a:off x="443602" y="4358708"/>
                  <a:ext cx="2528340" cy="13565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Because the function is</a:t>
                  </a:r>
                </a:p>
                <a:p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of the form </a:t>
                  </a:r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g</a:t>
                  </a:r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(</a:t>
                  </a:r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)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a </a:t>
                  </a: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m:t>•</m:t>
                      </m:r>
                    </m:oMath>
                  </a14:m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f</a:t>
                  </a:r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(</a:t>
                  </a:r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),</a:t>
                  </a:r>
                </a:p>
                <a:p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where </a:t>
                  </a:r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a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 4, the graph of</a:t>
                  </a:r>
                </a:p>
                <a:p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g </a:t>
                  </a:r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is a vertical stretch by</a:t>
                  </a:r>
                </a:p>
                <a:p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a factor of 4 of the</a:t>
                  </a:r>
                </a:p>
                <a:p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graph of </a:t>
                  </a:r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f</a:t>
                  </a:r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.</a:t>
                  </a:r>
                  <a:endParaRPr lang="en-US" sz="2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4C156E29-3D25-4949-84B3-150AABEA8E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3602" y="4358708"/>
                  <a:ext cx="2528340" cy="1356533"/>
                </a:xfrm>
                <a:prstGeom prst="rect">
                  <a:avLst/>
                </a:prstGeom>
                <a:blipFill>
                  <a:blip r:embed="rId7"/>
                  <a:stretch>
                    <a:fillRect l="-1446" t="-1345" b="-201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TextBox 6">
            <a:extLst>
              <a:ext uri="{FF2B5EF4-FFF2-40B4-BE49-F238E27FC236}">
                <a16:creationId xmlns:a16="http://schemas.microsoft.com/office/drawing/2014/main" id="{CFC30712-CF6E-45FA-9471-ACAB95BE7ADD}"/>
              </a:ext>
            </a:extLst>
          </p:cNvPr>
          <p:cNvSpPr txBox="1"/>
          <p:nvPr/>
        </p:nvSpPr>
        <p:spPr>
          <a:xfrm>
            <a:off x="3477571" y="809421"/>
            <a:ext cx="155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ED1C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</a:t>
            </a:r>
            <a:endParaRPr lang="en-US" sz="1200" dirty="0">
              <a:solidFill>
                <a:srgbClr val="ED1C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Freeform 17"/>
          <p:cNvSpPr/>
          <p:nvPr/>
        </p:nvSpPr>
        <p:spPr>
          <a:xfrm rot="10800000">
            <a:off x="9691949" y="3601662"/>
            <a:ext cx="1138238" cy="1153215"/>
          </a:xfrm>
          <a:custGeom>
            <a:avLst/>
            <a:gdLst>
              <a:gd name="connsiteX0" fmla="*/ 2868959 w 2868959"/>
              <a:gd name="connsiteY0" fmla="*/ 2901821 h 2901821"/>
              <a:gd name="connsiteX1" fmla="*/ 405677 w 2868959"/>
              <a:gd name="connsiteY1" fmla="*/ 2341984 h 2901821"/>
              <a:gd name="connsiteX2" fmla="*/ 4461 w 2868959"/>
              <a:gd name="connsiteY2" fmla="*/ 0 h 2901821"/>
              <a:gd name="connsiteX3" fmla="*/ 4461 w 2868959"/>
              <a:gd name="connsiteY3" fmla="*/ 0 h 290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8959" h="2901821">
                <a:moveTo>
                  <a:pt x="2868959" y="2901821"/>
                </a:moveTo>
                <a:cubicBezTo>
                  <a:pt x="1876026" y="2863721"/>
                  <a:pt x="883093" y="2825621"/>
                  <a:pt x="405677" y="2341984"/>
                </a:cubicBezTo>
                <a:cubicBezTo>
                  <a:pt x="-71739" y="1858347"/>
                  <a:pt x="4461" y="0"/>
                  <a:pt x="4461" y="0"/>
                </a:cubicBezTo>
                <a:lnTo>
                  <a:pt x="4461" y="0"/>
                </a:lnTo>
              </a:path>
            </a:pathLst>
          </a:custGeom>
          <a:noFill/>
          <a:ln w="28575">
            <a:solidFill>
              <a:srgbClr val="007DC6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0972799" y="2383812"/>
            <a:ext cx="1126235" cy="1124332"/>
          </a:xfrm>
          <a:custGeom>
            <a:avLst/>
            <a:gdLst>
              <a:gd name="connsiteX0" fmla="*/ 2868959 w 2868959"/>
              <a:gd name="connsiteY0" fmla="*/ 2901821 h 2901821"/>
              <a:gd name="connsiteX1" fmla="*/ 405677 w 2868959"/>
              <a:gd name="connsiteY1" fmla="*/ 2341984 h 2901821"/>
              <a:gd name="connsiteX2" fmla="*/ 4461 w 2868959"/>
              <a:gd name="connsiteY2" fmla="*/ 0 h 2901821"/>
              <a:gd name="connsiteX3" fmla="*/ 4461 w 2868959"/>
              <a:gd name="connsiteY3" fmla="*/ 0 h 290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8959" h="2901821">
                <a:moveTo>
                  <a:pt x="2868959" y="2901821"/>
                </a:moveTo>
                <a:cubicBezTo>
                  <a:pt x="1876026" y="2863721"/>
                  <a:pt x="883093" y="2825621"/>
                  <a:pt x="405677" y="2341984"/>
                </a:cubicBezTo>
                <a:cubicBezTo>
                  <a:pt x="-71739" y="1858347"/>
                  <a:pt x="4461" y="0"/>
                  <a:pt x="4461" y="0"/>
                </a:cubicBezTo>
                <a:lnTo>
                  <a:pt x="4461" y="0"/>
                </a:lnTo>
              </a:path>
            </a:pathLst>
          </a:custGeom>
          <a:noFill/>
          <a:ln w="28575">
            <a:solidFill>
              <a:srgbClr val="007DC6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1085922" y="2383811"/>
            <a:ext cx="989885" cy="1003554"/>
          </a:xfrm>
          <a:custGeom>
            <a:avLst/>
            <a:gdLst>
              <a:gd name="connsiteX0" fmla="*/ 2547258 w 2547258"/>
              <a:gd name="connsiteY0" fmla="*/ 2565918 h 2565918"/>
              <a:gd name="connsiteX1" fmla="*/ 737119 w 2547258"/>
              <a:gd name="connsiteY1" fmla="*/ 1810139 h 2565918"/>
              <a:gd name="connsiteX2" fmla="*/ 0 w 2547258"/>
              <a:gd name="connsiteY2" fmla="*/ 0 h 2565918"/>
              <a:gd name="connsiteX3" fmla="*/ 0 w 2547258"/>
              <a:gd name="connsiteY3" fmla="*/ 0 h 2565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7258" h="2565918">
                <a:moveTo>
                  <a:pt x="2547258" y="2565918"/>
                </a:moveTo>
                <a:cubicBezTo>
                  <a:pt x="1854460" y="2401855"/>
                  <a:pt x="1161662" y="2237792"/>
                  <a:pt x="737119" y="1810139"/>
                </a:cubicBezTo>
                <a:cubicBezTo>
                  <a:pt x="312576" y="1382486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 w="28575">
            <a:solidFill>
              <a:srgbClr val="ED1C24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 rot="10800000">
            <a:off x="9718226" y="3735437"/>
            <a:ext cx="995032" cy="1019439"/>
          </a:xfrm>
          <a:custGeom>
            <a:avLst/>
            <a:gdLst>
              <a:gd name="connsiteX0" fmla="*/ 2547258 w 2547258"/>
              <a:gd name="connsiteY0" fmla="*/ 2565918 h 2565918"/>
              <a:gd name="connsiteX1" fmla="*/ 737119 w 2547258"/>
              <a:gd name="connsiteY1" fmla="*/ 1810139 h 2565918"/>
              <a:gd name="connsiteX2" fmla="*/ 0 w 2547258"/>
              <a:gd name="connsiteY2" fmla="*/ 0 h 2565918"/>
              <a:gd name="connsiteX3" fmla="*/ 0 w 2547258"/>
              <a:gd name="connsiteY3" fmla="*/ 0 h 2565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7258" h="2565918">
                <a:moveTo>
                  <a:pt x="2547258" y="2565918"/>
                </a:moveTo>
                <a:cubicBezTo>
                  <a:pt x="1854460" y="2401855"/>
                  <a:pt x="1161662" y="2237792"/>
                  <a:pt x="737119" y="1810139"/>
                </a:cubicBezTo>
                <a:cubicBezTo>
                  <a:pt x="312576" y="1382486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 w="28575">
            <a:solidFill>
              <a:srgbClr val="ED1C24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904913" y="3267499"/>
            <a:ext cx="261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6CB7"/>
                </a:solidFill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554429" y="2574581"/>
            <a:ext cx="261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</a:t>
            </a:r>
          </a:p>
        </p:txBody>
      </p:sp>
      <p:sp>
        <p:nvSpPr>
          <p:cNvPr id="4" name="Rectangle 3"/>
          <p:cNvSpPr/>
          <p:nvPr/>
        </p:nvSpPr>
        <p:spPr>
          <a:xfrm>
            <a:off x="5103757" y="3301156"/>
            <a:ext cx="461627" cy="256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633270" y="3322832"/>
            <a:ext cx="461627" cy="256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250043" y="3287878"/>
            <a:ext cx="498457" cy="3180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908291" y="3287878"/>
            <a:ext cx="461627" cy="256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529709" y="3329736"/>
            <a:ext cx="461627" cy="256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8128930" y="3294713"/>
            <a:ext cx="461627" cy="256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041310" y="3669644"/>
            <a:ext cx="498667" cy="594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666103" y="3669645"/>
            <a:ext cx="456813" cy="57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318737" y="3668947"/>
            <a:ext cx="456813" cy="57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943530" y="3665534"/>
            <a:ext cx="456813" cy="57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577953" y="3677538"/>
            <a:ext cx="456813" cy="57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179103" y="3683515"/>
            <a:ext cx="456813" cy="57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0612155" y="4468936"/>
            <a:ext cx="82296" cy="82296"/>
          </a:xfrm>
          <a:prstGeom prst="ellipse">
            <a:avLst/>
          </a:prstGeom>
          <a:solidFill>
            <a:srgbClr val="ED1C2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0151830" y="3836769"/>
            <a:ext cx="82296" cy="82296"/>
          </a:xfrm>
          <a:prstGeom prst="ellipse">
            <a:avLst/>
          </a:prstGeom>
          <a:solidFill>
            <a:srgbClr val="ED1C2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0388517" y="3999202"/>
            <a:ext cx="82296" cy="82296"/>
          </a:xfrm>
          <a:prstGeom prst="ellipse">
            <a:avLst/>
          </a:prstGeom>
          <a:solidFill>
            <a:srgbClr val="ED1C2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1109389" y="2574581"/>
            <a:ext cx="82296" cy="82296"/>
          </a:xfrm>
          <a:prstGeom prst="ellipse">
            <a:avLst/>
          </a:prstGeom>
          <a:solidFill>
            <a:srgbClr val="ED1C2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1579885" y="3212417"/>
            <a:ext cx="82296" cy="82296"/>
          </a:xfrm>
          <a:prstGeom prst="ellipse">
            <a:avLst/>
          </a:prstGeom>
          <a:solidFill>
            <a:srgbClr val="ED1C2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1332423" y="3042479"/>
            <a:ext cx="82296" cy="82296"/>
          </a:xfrm>
          <a:prstGeom prst="ellipse">
            <a:avLst/>
          </a:prstGeom>
          <a:solidFill>
            <a:srgbClr val="ED1C2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481D90A-1D91-484A-A3F7-6163207470CE}"/>
              </a:ext>
            </a:extLst>
          </p:cNvPr>
          <p:cNvSpPr txBox="1"/>
          <p:nvPr/>
        </p:nvSpPr>
        <p:spPr>
          <a:xfrm>
            <a:off x="376225" y="262212"/>
            <a:ext cx="2378768" cy="286232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Let’s graph a simple Rational Function!</a:t>
            </a:r>
          </a:p>
        </p:txBody>
      </p:sp>
    </p:spTree>
    <p:extLst>
      <p:ext uri="{BB962C8B-B14F-4D97-AF65-F5344CB8AC3E}">
        <p14:creationId xmlns:p14="http://schemas.microsoft.com/office/powerpoint/2010/main" val="376483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20" grpId="0"/>
      <p:bldP spid="21" grpId="0" animBg="1"/>
      <p:bldP spid="22" grpId="0"/>
      <p:bldP spid="15" grpId="0"/>
      <p:bldP spid="18" grpId="0" animBg="1"/>
      <p:bldP spid="25" grpId="0" animBg="1"/>
      <p:bldP spid="26" grpId="0" animBg="1"/>
      <p:bldP spid="27" grpId="0" animBg="1"/>
      <p:bldP spid="34" grpId="0"/>
      <p:bldP spid="36" grpId="0"/>
      <p:bldP spid="4" grpId="0" animBg="1"/>
      <p:bldP spid="3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33" grpId="0" animBg="1"/>
      <p:bldP spid="31" grpId="0" animBg="1"/>
      <p:bldP spid="32" grpId="0" animBg="1"/>
      <p:bldP spid="28" grpId="0" animBg="1"/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CB959CB-C8F6-4CA6-9D3E-3EC08545AA85}"/>
                  </a:ext>
                </a:extLst>
              </p:cNvPr>
              <p:cNvSpPr txBox="1"/>
              <p:nvPr/>
            </p:nvSpPr>
            <p:spPr>
              <a:xfrm>
                <a:off x="190500" y="276225"/>
                <a:ext cx="9896475" cy="7212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Review/Recap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Rational Function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One polynomial divided by another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are polynomials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Inverse variation functions are actually simple rational functions!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To graph </a:t>
                </a:r>
                <a:r>
                  <a:rPr lang="en-US" b="1" i="1" dirty="0"/>
                  <a:t>any</a:t>
                </a:r>
                <a:r>
                  <a:rPr lang="en-US" dirty="0"/>
                  <a:t> function: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Create a table of values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Plot the points from the table of values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Connect the dots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Don’t forget to label the axes and use arrow heads!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Asymptotes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The straight line a curve gets closer and closer to but never touches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Can be horizontal, vertical, or slanted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Can be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-axis (horizontal) or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-axis (vertical)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Help us know the limits of the data set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Parent function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The “base” function for a family of functions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Has absolutely no transformations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All other functions in the family are transforms of the parent</a:t>
                </a:r>
              </a:p>
              <a:p>
                <a:endParaRPr lang="en-US" dirty="0"/>
              </a:p>
              <a:p>
                <a:pPr marL="342900" indent="-34290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CB959CB-C8F6-4CA6-9D3E-3EC08545AA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276225"/>
                <a:ext cx="9896475" cy="7212295"/>
              </a:xfrm>
              <a:prstGeom prst="rect">
                <a:avLst/>
              </a:prstGeom>
              <a:blipFill>
                <a:blip r:embed="rId2"/>
                <a:stretch>
                  <a:fillRect l="-616" t="-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23792754-6834-4BA7-AFE2-334CA3D29F2B}"/>
              </a:ext>
            </a:extLst>
          </p:cNvPr>
          <p:cNvSpPr/>
          <p:nvPr/>
        </p:nvSpPr>
        <p:spPr>
          <a:xfrm>
            <a:off x="2743360" y="2476619"/>
            <a:ext cx="5482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 pick “good” values around the “center” of the data set</a:t>
            </a:r>
          </a:p>
        </p:txBody>
      </p:sp>
    </p:spTree>
    <p:extLst>
      <p:ext uri="{BB962C8B-B14F-4D97-AF65-F5344CB8AC3E}">
        <p14:creationId xmlns:p14="http://schemas.microsoft.com/office/powerpoint/2010/main" val="17560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370, #3-10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7.2a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Graphing Inverse Variation Functions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057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Today you will: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Graph inverse variation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Practice using English to describe math processes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4412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Core Vocabulary: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Rational function, p. 366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Prior: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Polynomial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Inverse variation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Parent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Asymptote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2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9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CB5EF1F-9C5B-4E4C-8B30-41066454875E}"/>
                  </a:ext>
                </a:extLst>
              </p:cNvPr>
              <p:cNvSpPr txBox="1"/>
              <p:nvPr/>
            </p:nvSpPr>
            <p:spPr>
              <a:xfrm>
                <a:off x="297180" y="262890"/>
                <a:ext cx="11327130" cy="6753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Lots of terms to remember!  Let’s do a quick review…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Domain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You know this …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Range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…and this one …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Polynomial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An equation or function where the exponents on the variable are all whole numbers (positive integers)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General form: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Inverse variation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A relationship between two value sets where in as one increases the other proportionally decreases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b="0" dirty="0"/>
                  <a:t>General form:</a:t>
                </a:r>
                <a:endParaRPr lang="en-US" dirty="0"/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is the </a:t>
                </a:r>
                <a:r>
                  <a:rPr lang="en-US" b="1" i="1" dirty="0"/>
                  <a:t>constant of variation</a:t>
                </a:r>
                <a:r>
                  <a:rPr lang="en-US" dirty="0"/>
                  <a:t> … the scaling factor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Parent function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The base, non-transformed function for a given type/family of functions (linear, quadratic, </a:t>
                </a:r>
                <a:r>
                  <a:rPr lang="en-US" dirty="0" err="1"/>
                  <a:t>etc</a:t>
                </a:r>
                <a:r>
                  <a:rPr lang="en-US" dirty="0"/>
                  <a:t>)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Linear: 		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CB5EF1F-9C5B-4E4C-8B30-4106645487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" y="262890"/>
                <a:ext cx="11327130" cy="6753387"/>
              </a:xfrm>
              <a:prstGeom prst="rect">
                <a:avLst/>
              </a:prstGeom>
              <a:blipFill>
                <a:blip r:embed="rId2"/>
                <a:stretch>
                  <a:fillRect l="-592" t="-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A27DE1B-9C8A-4233-A1B3-E289192FFFFD}"/>
                  </a:ext>
                </a:extLst>
              </p:cNvPr>
              <p:cNvSpPr/>
              <p:nvPr/>
            </p:nvSpPr>
            <p:spPr>
              <a:xfrm>
                <a:off x="2564881" y="969764"/>
                <a:ext cx="23987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all the input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values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A27DE1B-9C8A-4233-A1B3-E289192FFF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881" y="969764"/>
                <a:ext cx="2398798" cy="369332"/>
              </a:xfrm>
              <a:prstGeom prst="rect">
                <a:avLst/>
              </a:prstGeom>
              <a:blipFill>
                <a:blip r:embed="rId3"/>
                <a:stretch>
                  <a:fillRect l="-2290" t="-8197" r="-127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E4DCF03-D8D0-4749-BA59-D9DE62CF8A82}"/>
                  </a:ext>
                </a:extLst>
              </p:cNvPr>
              <p:cNvSpPr/>
              <p:nvPr/>
            </p:nvSpPr>
            <p:spPr>
              <a:xfrm>
                <a:off x="2598489" y="1653778"/>
                <a:ext cx="25480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all the output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values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E4DCF03-D8D0-4749-BA59-D9DE62CF8A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489" y="1653778"/>
                <a:ext cx="2548070" cy="369332"/>
              </a:xfrm>
              <a:prstGeom prst="rect">
                <a:avLst/>
              </a:prstGeom>
              <a:blipFill>
                <a:blip r:embed="rId4"/>
                <a:stretch>
                  <a:fillRect l="-1914" t="-8197" r="-143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D0463AD-8DD9-43C4-A4F8-0F221B219255}"/>
                  </a:ext>
                </a:extLst>
              </p:cNvPr>
              <p:cNvSpPr/>
              <p:nvPr/>
            </p:nvSpPr>
            <p:spPr>
              <a:xfrm>
                <a:off x="2424455" y="4252730"/>
                <a:ext cx="806631" cy="566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D0463AD-8DD9-43C4-A4F8-0F221B2192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455" y="4252730"/>
                <a:ext cx="806631" cy="5666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AD0750A-A78F-4C9B-BDD8-11EFE734A9D5}"/>
                  </a:ext>
                </a:extLst>
              </p:cNvPr>
              <p:cNvSpPr/>
              <p:nvPr/>
            </p:nvSpPr>
            <p:spPr>
              <a:xfrm>
                <a:off x="1747845" y="6261854"/>
                <a:ext cx="8031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AD0750A-A78F-4C9B-BDD8-11EFE734A9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7845" y="6261854"/>
                <a:ext cx="803169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B336226-9C4E-49E0-8CE9-3559BBC872AB}"/>
                  </a:ext>
                </a:extLst>
              </p:cNvPr>
              <p:cNvSpPr/>
              <p:nvPr/>
            </p:nvSpPr>
            <p:spPr>
              <a:xfrm>
                <a:off x="4174886" y="6269248"/>
                <a:ext cx="9161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B336226-9C4E-49E0-8CE9-3559BBC872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886" y="6269248"/>
                <a:ext cx="916148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0C9670CC-247E-44CD-AF7A-AA373A7ACA94}"/>
              </a:ext>
            </a:extLst>
          </p:cNvPr>
          <p:cNvSpPr/>
          <p:nvPr/>
        </p:nvSpPr>
        <p:spPr>
          <a:xfrm>
            <a:off x="3155015" y="6269248"/>
            <a:ext cx="1168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Quadratic: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A4670BA-8570-45AE-AB9D-75149ACE56E7}"/>
                  </a:ext>
                </a:extLst>
              </p:cNvPr>
              <p:cNvSpPr/>
              <p:nvPr/>
            </p:nvSpPr>
            <p:spPr>
              <a:xfrm>
                <a:off x="2390165" y="2861740"/>
                <a:ext cx="47003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+…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A4670BA-8570-45AE-AB9D-75149ACE56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165" y="2861740"/>
                <a:ext cx="4700389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397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B5EF1F-9C5B-4E4C-8B30-41066454875E}"/>
              </a:ext>
            </a:extLst>
          </p:cNvPr>
          <p:cNvSpPr txBox="1"/>
          <p:nvPr/>
        </p:nvSpPr>
        <p:spPr>
          <a:xfrm>
            <a:off x="297180" y="262890"/>
            <a:ext cx="11327130" cy="658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… and a REALLY important one … ASYMPTOTES</a:t>
            </a:r>
          </a:p>
          <a:p>
            <a:pPr>
              <a:lnSpc>
                <a:spcPct val="200000"/>
              </a:lnSpc>
            </a:pPr>
            <a:r>
              <a:rPr lang="en-US" dirty="0"/>
              <a:t>What is an asymptote?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 straight line that a curve approaches (gets closer and closer to) but never touches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We say the curve gets “infinitely” close to the asymptote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It can be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Who cares?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Asymptotes are super important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They tell us what happens with the data as time goes on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... tells us what the limit/maximum value for the data set is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38BF6AC9-D610-4502-8D92-3EE6D0ED3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2779794"/>
            <a:ext cx="2766060" cy="188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7C080EB6-DC28-404D-9C6A-BB5B634F3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455" y="2863615"/>
            <a:ext cx="2663396" cy="179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3342AAD3-665F-44E7-B120-FE0C8CA8A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004" y="2867306"/>
            <a:ext cx="2772991" cy="179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E301C60-AFF3-4427-9010-FEBB484941E7}"/>
              </a:ext>
            </a:extLst>
          </p:cNvPr>
          <p:cNvSpPr txBox="1"/>
          <p:nvPr/>
        </p:nvSpPr>
        <p:spPr>
          <a:xfrm>
            <a:off x="1188720" y="2410462"/>
            <a:ext cx="244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Horizontal asymptote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8AB57A-327C-49B9-8FFD-97DBC1A26EA0}"/>
              </a:ext>
            </a:extLst>
          </p:cNvPr>
          <p:cNvSpPr txBox="1"/>
          <p:nvPr/>
        </p:nvSpPr>
        <p:spPr>
          <a:xfrm>
            <a:off x="4715029" y="2410462"/>
            <a:ext cx="2038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Vertical asymptote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4F49D3-C639-4CAC-A7EE-2CD15A7C5903}"/>
              </a:ext>
            </a:extLst>
          </p:cNvPr>
          <p:cNvSpPr txBox="1"/>
          <p:nvPr/>
        </p:nvSpPr>
        <p:spPr>
          <a:xfrm>
            <a:off x="8177973" y="2410462"/>
            <a:ext cx="1737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Slant asymptote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0418D6-B7CE-4BAC-90A1-2B4F05067021}"/>
              </a:ext>
            </a:extLst>
          </p:cNvPr>
          <p:cNvSpPr/>
          <p:nvPr/>
        </p:nvSpPr>
        <p:spPr>
          <a:xfrm>
            <a:off x="1894026" y="1902184"/>
            <a:ext cx="1184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horizontal,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742E04-137E-4573-959D-CCAA2DF34C84}"/>
              </a:ext>
            </a:extLst>
          </p:cNvPr>
          <p:cNvSpPr/>
          <p:nvPr/>
        </p:nvSpPr>
        <p:spPr>
          <a:xfrm>
            <a:off x="2934798" y="1902184"/>
            <a:ext cx="871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vertical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F5508D-C674-4EE7-8D44-0AD437014ABF}"/>
              </a:ext>
            </a:extLst>
          </p:cNvPr>
          <p:cNvSpPr/>
          <p:nvPr/>
        </p:nvSpPr>
        <p:spPr>
          <a:xfrm>
            <a:off x="3665593" y="1902184"/>
            <a:ext cx="5285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or slanted (you’ll study slant asymptotes in Math Anal)</a:t>
            </a:r>
          </a:p>
        </p:txBody>
      </p:sp>
    </p:spTree>
    <p:extLst>
      <p:ext uri="{BB962C8B-B14F-4D97-AF65-F5344CB8AC3E}">
        <p14:creationId xmlns:p14="http://schemas.microsoft.com/office/powerpoint/2010/main" val="310682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8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7E9B7278-F2C2-4325-B797-473FB110A242}"/>
              </a:ext>
            </a:extLst>
          </p:cNvPr>
          <p:cNvSpPr/>
          <p:nvPr/>
        </p:nvSpPr>
        <p:spPr>
          <a:xfrm>
            <a:off x="604684" y="2937839"/>
            <a:ext cx="3274142" cy="867246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EEB9F5-EADA-4C89-BBF7-CA27EF16A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0698" y="1965960"/>
            <a:ext cx="4608422" cy="46291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CB5EF1F-9C5B-4E4C-8B30-41066454875E}"/>
                  </a:ext>
                </a:extLst>
              </p:cNvPr>
              <p:cNvSpPr txBox="1"/>
              <p:nvPr/>
            </p:nvSpPr>
            <p:spPr>
              <a:xfrm>
                <a:off x="297180" y="262890"/>
                <a:ext cx="11327130" cy="6486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What is the parent function for inverse variation functions?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i="1" dirty="0"/>
                  <a:t>Remember, the parent function is the one that has no transformations…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It is not shifted left or right (nothing added to/subtracted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It is not shifted up or down (nothing added to/subtracted from the entire equation,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It is not scaled in any way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has a coefficient of 1 …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is not multiplied by anything)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i="1" dirty="0"/>
                  <a:t>Inverse variation parent function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Graph is what we call a </a:t>
                </a:r>
                <a:r>
                  <a:rPr lang="en-US" b="1" i="1" dirty="0"/>
                  <a:t>hyperbola</a:t>
                </a:r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i="1" dirty="0"/>
                  <a:t>Hyperbola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Basically looks like an inside-out ellipse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…or two parabolas facing opposite directions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In fact, hyperbolas, ellipses, and parabolas are all related - you’ll study them all later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In a hyperbola, the two symmetrical parts are called </a:t>
                </a:r>
                <a:r>
                  <a:rPr lang="en-US" b="1" i="1" dirty="0"/>
                  <a:t>branches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The domain and range of a hyperbola are all nonzero real numbers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-axis is a horizontal asymptote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CB5EF1F-9C5B-4E4C-8B30-4106645487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" y="262890"/>
                <a:ext cx="11327130" cy="6486071"/>
              </a:xfrm>
              <a:prstGeom prst="rect">
                <a:avLst/>
              </a:prstGeom>
              <a:blipFill>
                <a:blip r:embed="rId3"/>
                <a:stretch>
                  <a:fillRect l="-592" t="-470" b="-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2079B41-55B7-45EE-9D6B-2DCD1647D60F}"/>
                  </a:ext>
                </a:extLst>
              </p:cNvPr>
              <p:cNvSpPr txBox="1"/>
              <p:nvPr/>
            </p:nvSpPr>
            <p:spPr>
              <a:xfrm>
                <a:off x="10332720" y="2871136"/>
                <a:ext cx="1085850" cy="6347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2079B41-55B7-45EE-9D6B-2DCD1647D6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2720" y="2871136"/>
                <a:ext cx="1085850" cy="6347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2CCAFDC-531F-4D39-9AA4-922C482C6C69}"/>
              </a:ext>
            </a:extLst>
          </p:cNvPr>
          <p:cNvCxnSpPr/>
          <p:nvPr/>
        </p:nvCxnSpPr>
        <p:spPr>
          <a:xfrm flipH="1">
            <a:off x="10081260" y="3429000"/>
            <a:ext cx="331470" cy="537210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074E6DE-7873-4F21-A7F2-8D9676980118}"/>
              </a:ext>
            </a:extLst>
          </p:cNvPr>
          <p:cNvCxnSpPr/>
          <p:nvPr/>
        </p:nvCxnSpPr>
        <p:spPr>
          <a:xfrm>
            <a:off x="7143750" y="4280535"/>
            <a:ext cx="5048250" cy="0"/>
          </a:xfrm>
          <a:prstGeom prst="straightConnector1">
            <a:avLst/>
          </a:prstGeom>
          <a:ln w="34925">
            <a:solidFill>
              <a:srgbClr val="FF0000"/>
            </a:solidFill>
            <a:prstDash val="dash"/>
            <a:headEnd type="triangle" w="lg" len="lg"/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435648C-810F-45E7-8511-5183AAEB6A64}"/>
              </a:ext>
            </a:extLst>
          </p:cNvPr>
          <p:cNvCxnSpPr>
            <a:cxnSpLocks/>
          </p:cNvCxnSpPr>
          <p:nvPr/>
        </p:nvCxnSpPr>
        <p:spPr>
          <a:xfrm flipV="1">
            <a:off x="9682623" y="1740310"/>
            <a:ext cx="0" cy="5008651"/>
          </a:xfrm>
          <a:prstGeom prst="straightConnector1">
            <a:avLst/>
          </a:prstGeom>
          <a:ln w="34925">
            <a:solidFill>
              <a:schemeClr val="accent6"/>
            </a:solidFill>
            <a:prstDash val="dash"/>
            <a:headEnd type="triangle" w="lg" len="lg"/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9E15F2F-18D0-4237-ACC0-ABCF6396EAF7}"/>
                  </a:ext>
                </a:extLst>
              </p:cNvPr>
              <p:cNvSpPr txBox="1"/>
              <p:nvPr/>
            </p:nvSpPr>
            <p:spPr>
              <a:xfrm>
                <a:off x="8220289" y="2505670"/>
                <a:ext cx="1202056" cy="92333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accent6"/>
                    </a:solidFill>
                  </a:rPr>
                  <a:t>vertical asymptote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9E15F2F-18D0-4237-ACC0-ABCF6396EA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0289" y="2505670"/>
                <a:ext cx="1202056" cy="923330"/>
              </a:xfrm>
              <a:prstGeom prst="rect">
                <a:avLst/>
              </a:prstGeom>
              <a:blipFill>
                <a:blip r:embed="rId5"/>
                <a:stretch>
                  <a:fillRect l="-3500" t="-2597" r="-2000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CD0402E-E045-40DF-918C-4F5E44AC5822}"/>
                  </a:ext>
                </a:extLst>
              </p:cNvPr>
              <p:cNvSpPr txBox="1"/>
              <p:nvPr/>
            </p:nvSpPr>
            <p:spPr>
              <a:xfrm>
                <a:off x="10614659" y="4591418"/>
                <a:ext cx="1202056" cy="92333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horizontal asymptote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CD0402E-E045-40DF-918C-4F5E44AC58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4659" y="4591418"/>
                <a:ext cx="1202056" cy="923330"/>
              </a:xfrm>
              <a:prstGeom prst="rect">
                <a:avLst/>
              </a:prstGeom>
              <a:blipFill>
                <a:blip r:embed="rId6"/>
                <a:stretch>
                  <a:fillRect l="-3518" t="-2597" r="-2513" b="-1299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A0FBE32F-56A0-450C-8D8E-F897D151B414}"/>
              </a:ext>
            </a:extLst>
          </p:cNvPr>
          <p:cNvCxnSpPr/>
          <p:nvPr/>
        </p:nvCxnSpPr>
        <p:spPr>
          <a:xfrm rot="10800000">
            <a:off x="10187220" y="4411101"/>
            <a:ext cx="473158" cy="469972"/>
          </a:xfrm>
          <a:prstGeom prst="curvedConnector3">
            <a:avLst>
              <a:gd name="adj1" fmla="val 103145"/>
            </a:avLst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F697A409-9217-472D-8F21-7B6169033C29}"/>
              </a:ext>
            </a:extLst>
          </p:cNvPr>
          <p:cNvCxnSpPr>
            <a:cxnSpLocks/>
          </p:cNvCxnSpPr>
          <p:nvPr/>
        </p:nvCxnSpPr>
        <p:spPr>
          <a:xfrm rot="16200000" flipH="1">
            <a:off x="9143185" y="3112876"/>
            <a:ext cx="473158" cy="469972"/>
          </a:xfrm>
          <a:prstGeom prst="curvedConnector3">
            <a:avLst>
              <a:gd name="adj1" fmla="val 103145"/>
            </a:avLst>
          </a:prstGeom>
          <a:ln w="3175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421466E0-7BFD-46C6-B6FD-7438233BAFDB}"/>
              </a:ext>
            </a:extLst>
          </p:cNvPr>
          <p:cNvSpPr/>
          <p:nvPr/>
        </p:nvSpPr>
        <p:spPr>
          <a:xfrm>
            <a:off x="1041409" y="6321718"/>
            <a:ext cx="2984901" cy="397750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F716E0-BE06-4146-AB48-682FA749DC5F}"/>
              </a:ext>
            </a:extLst>
          </p:cNvPr>
          <p:cNvSpPr/>
          <p:nvPr/>
        </p:nvSpPr>
        <p:spPr>
          <a:xfrm>
            <a:off x="4804063" y="6321718"/>
            <a:ext cx="2817852" cy="397750"/>
          </a:xfrm>
          <a:prstGeom prst="rect">
            <a:avLst/>
          </a:prstGeom>
          <a:solidFill>
            <a:schemeClr val="accent6">
              <a:alpha val="1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A9702E24-4790-405E-803E-50ABFEB77FFF}"/>
                  </a:ext>
                </a:extLst>
              </p:cNvPr>
              <p:cNvSpPr/>
              <p:nvPr/>
            </p:nvSpPr>
            <p:spPr>
              <a:xfrm>
                <a:off x="3900552" y="6317452"/>
                <a:ext cx="37679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, and the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-axis is a vertical asymptote</a:t>
                </a: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A9702E24-4790-405E-803E-50ABFEB77F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552" y="6317452"/>
                <a:ext cx="3767955" cy="369332"/>
              </a:xfrm>
              <a:prstGeom prst="rect">
                <a:avLst/>
              </a:prstGeom>
              <a:blipFill>
                <a:blip r:embed="rId7"/>
                <a:stretch>
                  <a:fillRect l="-1456" t="-8197" r="-80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344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5" grpId="0" animBg="1"/>
      <p:bldP spid="26" grpId="0" animBg="1"/>
      <p:bldP spid="27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B5EF1F-9C5B-4E4C-8B30-41066454875E}"/>
              </a:ext>
            </a:extLst>
          </p:cNvPr>
          <p:cNvSpPr txBox="1"/>
          <p:nvPr/>
        </p:nvSpPr>
        <p:spPr>
          <a:xfrm>
            <a:off x="297180" y="262890"/>
            <a:ext cx="11327130" cy="4754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How would we graph the inverse variation parent function?</a:t>
            </a:r>
          </a:p>
          <a:p>
            <a:pPr>
              <a:lnSpc>
                <a:spcPct val="200000"/>
              </a:lnSpc>
            </a:pPr>
            <a:r>
              <a:rPr lang="en-US" i="1" dirty="0"/>
              <a:t>Just like we would any other function…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Create a table of values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Trick is picking “good” values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For this, pick positive and negative numbers around zero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Plot the points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Draw the graph (don’t forget to label axes &amp; use arrow heads!)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Then the points themselves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Connect the dots!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6" name="Table 35">
                <a:extLst>
                  <a:ext uri="{FF2B5EF4-FFF2-40B4-BE49-F238E27FC236}">
                    <a16:creationId xmlns:a16="http://schemas.microsoft.com/office/drawing/2014/main" id="{E3475020-60D4-414D-8741-DCD4771C88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0408678"/>
                  </p:ext>
                </p:extLst>
              </p:nvPr>
            </p:nvGraphicFramePr>
            <p:xfrm>
              <a:off x="6794238" y="1050972"/>
              <a:ext cx="4891301" cy="132734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32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7977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3866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2245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3866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5063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45951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545951">
                      <a:extLst>
                        <a:ext uri="{9D8B030D-6E8A-4147-A177-3AD203B41FA5}">
                          <a16:colId xmlns:a16="http://schemas.microsoft.com/office/drawing/2014/main" val="1387056134"/>
                        </a:ext>
                      </a:extLst>
                    </a:gridCol>
                    <a:gridCol w="545951">
                      <a:extLst>
                        <a:ext uri="{9D8B030D-6E8A-4147-A177-3AD203B41FA5}">
                          <a16:colId xmlns:a16="http://schemas.microsoft.com/office/drawing/2014/main" val="1391209154"/>
                        </a:ext>
                      </a:extLst>
                    </a:gridCol>
                  </a:tblGrid>
                  <a:tr h="3831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x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u="none" strike="noStrike" kern="1200" baseline="0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b="0" i="0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3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u="none" strike="noStrike" kern="1200" baseline="0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b="0" i="0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2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u="none" strike="noStrike" kern="1200" baseline="0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b="0" i="0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1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Arial" pitchFamily="34" charset="0"/>
                                        <a:cs typeface="Arial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Arial" pitchFamily="34" charset="0"/>
                                        <a:cs typeface="Arial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i="0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1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226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y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kern="1200" baseline="0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+mn-ea"/>
                                    <a:cs typeface="Arial" pitchFamily="34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Arial" pitchFamily="34" charset="0"/>
                                        <a:cs typeface="Arial" pitchFamily="34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kern="1200" baseline="0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+mn-ea"/>
                                    <a:cs typeface="Arial" pitchFamily="34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Arial" pitchFamily="34" charset="0"/>
                                        <a:cs typeface="Arial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u="none" strike="noStrike" kern="1200" baseline="0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000" b="0" i="1" u="none" strike="noStrike" kern="1200" baseline="0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Arial" pitchFamily="34" charset="0"/>
                                        <a:cs typeface="Arial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Arial" pitchFamily="34" charset="0"/>
                                        <a:cs typeface="Arial" pitchFamily="34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6" name="Table 35">
                <a:extLst>
                  <a:ext uri="{FF2B5EF4-FFF2-40B4-BE49-F238E27FC236}">
                    <a16:creationId xmlns:a16="http://schemas.microsoft.com/office/drawing/2014/main" id="{E3475020-60D4-414D-8741-DCD4771C88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0408678"/>
                  </p:ext>
                </p:extLst>
              </p:nvPr>
            </p:nvGraphicFramePr>
            <p:xfrm>
              <a:off x="6794238" y="1050972"/>
              <a:ext cx="4891301" cy="132734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32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7977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3866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2245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3866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5063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45951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545951">
                      <a:extLst>
                        <a:ext uri="{9D8B030D-6E8A-4147-A177-3AD203B41FA5}">
                          <a16:colId xmlns:a16="http://schemas.microsoft.com/office/drawing/2014/main" val="1387056134"/>
                        </a:ext>
                      </a:extLst>
                    </a:gridCol>
                    <a:gridCol w="545951">
                      <a:extLst>
                        <a:ext uri="{9D8B030D-6E8A-4147-A177-3AD203B41FA5}">
                          <a16:colId xmlns:a16="http://schemas.microsoft.com/office/drawing/2014/main" val="1391209154"/>
                        </a:ext>
                      </a:extLst>
                    </a:gridCol>
                  </a:tblGrid>
                  <a:tr h="6620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x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917" t="-917" r="-667708" b="-1027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8636" t="-917" r="-628409" b="-1027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9020" t="-917" r="-442157" b="-1027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000" t="-917" r="-406742" b="-1027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4444" t="-917" r="-302222" b="-1027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i="0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1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652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u="none" strike="noStrike" kern="1200" baseline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y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917" t="-100000" r="-667708" b="-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8636" t="-100000" r="-628409" b="-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9020" t="-100000" r="-442157" b="-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000" t="-100000" r="-406742" b="-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02247" t="-100000" r="-104494" b="-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858789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93333" t="-100000" r="-3333" b="-1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6" name="Rectangle 45">
            <a:extLst>
              <a:ext uri="{FF2B5EF4-FFF2-40B4-BE49-F238E27FC236}">
                <a16:creationId xmlns:a16="http://schemas.microsoft.com/office/drawing/2014/main" id="{231051AE-9432-4AC5-B35D-CB3B1402B0A6}"/>
              </a:ext>
            </a:extLst>
          </p:cNvPr>
          <p:cNvSpPr/>
          <p:nvPr/>
        </p:nvSpPr>
        <p:spPr>
          <a:xfrm>
            <a:off x="7307058" y="1762972"/>
            <a:ext cx="456813" cy="57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AABB177C-C6C9-4746-A6E9-2BDBCF091F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465" y="2783196"/>
            <a:ext cx="3533588" cy="3540918"/>
          </a:xfrm>
          <a:prstGeom prst="rect">
            <a:avLst/>
          </a:prstGeom>
        </p:spPr>
      </p:pic>
      <p:sp>
        <p:nvSpPr>
          <p:cNvPr id="51" name="Freeform 24">
            <a:extLst>
              <a:ext uri="{FF2B5EF4-FFF2-40B4-BE49-F238E27FC236}">
                <a16:creationId xmlns:a16="http://schemas.microsoft.com/office/drawing/2014/main" id="{5A0F1B3F-C3D6-47C5-A44B-65D79C4A1708}"/>
              </a:ext>
            </a:extLst>
          </p:cNvPr>
          <p:cNvSpPr/>
          <p:nvPr/>
        </p:nvSpPr>
        <p:spPr>
          <a:xfrm>
            <a:off x="9351435" y="2861109"/>
            <a:ext cx="1922094" cy="1634396"/>
          </a:xfrm>
          <a:custGeom>
            <a:avLst/>
            <a:gdLst>
              <a:gd name="connsiteX0" fmla="*/ 2868959 w 2868959"/>
              <a:gd name="connsiteY0" fmla="*/ 2901821 h 2901821"/>
              <a:gd name="connsiteX1" fmla="*/ 405677 w 2868959"/>
              <a:gd name="connsiteY1" fmla="*/ 2341984 h 2901821"/>
              <a:gd name="connsiteX2" fmla="*/ 4461 w 2868959"/>
              <a:gd name="connsiteY2" fmla="*/ 0 h 2901821"/>
              <a:gd name="connsiteX3" fmla="*/ 4461 w 2868959"/>
              <a:gd name="connsiteY3" fmla="*/ 0 h 290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8959" h="2901821">
                <a:moveTo>
                  <a:pt x="2868959" y="2901821"/>
                </a:moveTo>
                <a:cubicBezTo>
                  <a:pt x="1876026" y="2863721"/>
                  <a:pt x="883093" y="2825621"/>
                  <a:pt x="405677" y="2341984"/>
                </a:cubicBezTo>
                <a:cubicBezTo>
                  <a:pt x="-71739" y="1858347"/>
                  <a:pt x="4461" y="0"/>
                  <a:pt x="4461" y="0"/>
                </a:cubicBezTo>
                <a:lnTo>
                  <a:pt x="4461" y="0"/>
                </a:lnTo>
              </a:path>
            </a:pathLst>
          </a:custGeom>
          <a:noFill/>
          <a:ln w="28575">
            <a:solidFill>
              <a:srgbClr val="007DC6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24">
            <a:extLst>
              <a:ext uri="{FF2B5EF4-FFF2-40B4-BE49-F238E27FC236}">
                <a16:creationId xmlns:a16="http://schemas.microsoft.com/office/drawing/2014/main" id="{92E194E9-EA03-4ACE-A012-CCAFCCD53083}"/>
              </a:ext>
            </a:extLst>
          </p:cNvPr>
          <p:cNvSpPr/>
          <p:nvPr/>
        </p:nvSpPr>
        <p:spPr>
          <a:xfrm rot="10800000">
            <a:off x="7317794" y="4610992"/>
            <a:ext cx="1922094" cy="1634396"/>
          </a:xfrm>
          <a:custGeom>
            <a:avLst/>
            <a:gdLst>
              <a:gd name="connsiteX0" fmla="*/ 2868959 w 2868959"/>
              <a:gd name="connsiteY0" fmla="*/ 2901821 h 2901821"/>
              <a:gd name="connsiteX1" fmla="*/ 405677 w 2868959"/>
              <a:gd name="connsiteY1" fmla="*/ 2341984 h 2901821"/>
              <a:gd name="connsiteX2" fmla="*/ 4461 w 2868959"/>
              <a:gd name="connsiteY2" fmla="*/ 0 h 2901821"/>
              <a:gd name="connsiteX3" fmla="*/ 4461 w 2868959"/>
              <a:gd name="connsiteY3" fmla="*/ 0 h 290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8959" h="2901821">
                <a:moveTo>
                  <a:pt x="2868959" y="2901821"/>
                </a:moveTo>
                <a:cubicBezTo>
                  <a:pt x="1876026" y="2863721"/>
                  <a:pt x="883093" y="2825621"/>
                  <a:pt x="405677" y="2341984"/>
                </a:cubicBezTo>
                <a:cubicBezTo>
                  <a:pt x="-71739" y="1858347"/>
                  <a:pt x="4461" y="0"/>
                  <a:pt x="4461" y="0"/>
                </a:cubicBezTo>
                <a:lnTo>
                  <a:pt x="4461" y="0"/>
                </a:lnTo>
              </a:path>
            </a:pathLst>
          </a:custGeom>
          <a:noFill/>
          <a:ln w="28575">
            <a:solidFill>
              <a:srgbClr val="007DC6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A4067340-B3B9-46D7-B137-BB5BBF3F8142}"/>
              </a:ext>
            </a:extLst>
          </p:cNvPr>
          <p:cNvSpPr/>
          <p:nvPr/>
        </p:nvSpPr>
        <p:spPr>
          <a:xfrm>
            <a:off x="8904020" y="4868704"/>
            <a:ext cx="82296" cy="82296"/>
          </a:xfrm>
          <a:prstGeom prst="ellipse">
            <a:avLst/>
          </a:prstGeom>
          <a:solidFill>
            <a:srgbClr val="ED1C2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CE81E606-DB57-4571-BBF8-43D742388FDD}"/>
              </a:ext>
            </a:extLst>
          </p:cNvPr>
          <p:cNvSpPr/>
          <p:nvPr/>
        </p:nvSpPr>
        <p:spPr>
          <a:xfrm>
            <a:off x="8549289" y="4699299"/>
            <a:ext cx="82296" cy="82296"/>
          </a:xfrm>
          <a:prstGeom prst="ellipse">
            <a:avLst/>
          </a:prstGeom>
          <a:solidFill>
            <a:srgbClr val="ED1C2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FEEBD39-CD7A-4E9F-B4A5-DE35CED0CECD}"/>
              </a:ext>
            </a:extLst>
          </p:cNvPr>
          <p:cNvSpPr/>
          <p:nvPr/>
        </p:nvSpPr>
        <p:spPr>
          <a:xfrm>
            <a:off x="9105809" y="5214986"/>
            <a:ext cx="82296" cy="82296"/>
          </a:xfrm>
          <a:prstGeom prst="ellipse">
            <a:avLst/>
          </a:prstGeom>
          <a:solidFill>
            <a:srgbClr val="ED1C2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65DD2563-CAC0-437C-9442-B91C18673C4C}"/>
              </a:ext>
            </a:extLst>
          </p:cNvPr>
          <p:cNvSpPr/>
          <p:nvPr/>
        </p:nvSpPr>
        <p:spPr>
          <a:xfrm>
            <a:off x="9403498" y="3813282"/>
            <a:ext cx="82296" cy="82296"/>
          </a:xfrm>
          <a:prstGeom prst="ellipse">
            <a:avLst/>
          </a:prstGeom>
          <a:solidFill>
            <a:srgbClr val="ED1C2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504EAFCC-2D18-4BA6-9098-51262B87109C}"/>
              </a:ext>
            </a:extLst>
          </p:cNvPr>
          <p:cNvSpPr/>
          <p:nvPr/>
        </p:nvSpPr>
        <p:spPr>
          <a:xfrm>
            <a:off x="9609193" y="4161804"/>
            <a:ext cx="82296" cy="82296"/>
          </a:xfrm>
          <a:prstGeom prst="ellipse">
            <a:avLst/>
          </a:prstGeom>
          <a:solidFill>
            <a:srgbClr val="ED1C2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3704B1A6-134E-4D96-8A23-5B105CC7981B}"/>
              </a:ext>
            </a:extLst>
          </p:cNvPr>
          <p:cNvSpPr/>
          <p:nvPr/>
        </p:nvSpPr>
        <p:spPr>
          <a:xfrm>
            <a:off x="9960091" y="4330284"/>
            <a:ext cx="82296" cy="82296"/>
          </a:xfrm>
          <a:prstGeom prst="ellipse">
            <a:avLst/>
          </a:prstGeom>
          <a:solidFill>
            <a:srgbClr val="ED1C2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C566F882-52B6-444C-9184-B1AD36274F18}"/>
              </a:ext>
            </a:extLst>
          </p:cNvPr>
          <p:cNvSpPr/>
          <p:nvPr/>
        </p:nvSpPr>
        <p:spPr>
          <a:xfrm>
            <a:off x="10311820" y="4395913"/>
            <a:ext cx="82296" cy="82296"/>
          </a:xfrm>
          <a:prstGeom prst="ellipse">
            <a:avLst/>
          </a:prstGeom>
          <a:solidFill>
            <a:srgbClr val="ED1C2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AB8D9586-F8D0-401F-8E9B-18CB0DC5E299}"/>
              </a:ext>
            </a:extLst>
          </p:cNvPr>
          <p:cNvSpPr/>
          <p:nvPr/>
        </p:nvSpPr>
        <p:spPr>
          <a:xfrm>
            <a:off x="8198926" y="4626943"/>
            <a:ext cx="82296" cy="82296"/>
          </a:xfrm>
          <a:prstGeom prst="ellipse">
            <a:avLst/>
          </a:prstGeom>
          <a:solidFill>
            <a:srgbClr val="ED1C2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1B0473E-0114-4C87-B42B-8EF6BF900FB3}"/>
              </a:ext>
            </a:extLst>
          </p:cNvPr>
          <p:cNvSpPr/>
          <p:nvPr/>
        </p:nvSpPr>
        <p:spPr>
          <a:xfrm>
            <a:off x="7832578" y="1760587"/>
            <a:ext cx="456813" cy="57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83D43F6-52F6-4F36-9A66-5C977D9DB3D9}"/>
              </a:ext>
            </a:extLst>
          </p:cNvPr>
          <p:cNvSpPr/>
          <p:nvPr/>
        </p:nvSpPr>
        <p:spPr>
          <a:xfrm>
            <a:off x="8447207" y="1761130"/>
            <a:ext cx="456813" cy="57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BA272CA-533C-4473-9C99-9CFD72731C5D}"/>
              </a:ext>
            </a:extLst>
          </p:cNvPr>
          <p:cNvSpPr/>
          <p:nvPr/>
        </p:nvSpPr>
        <p:spPr>
          <a:xfrm>
            <a:off x="9000345" y="1744250"/>
            <a:ext cx="447350" cy="57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4482D87-F3AD-4DC8-A5B2-E249EE21946C}"/>
              </a:ext>
            </a:extLst>
          </p:cNvPr>
          <p:cNvSpPr/>
          <p:nvPr/>
        </p:nvSpPr>
        <p:spPr>
          <a:xfrm>
            <a:off x="9553483" y="1727370"/>
            <a:ext cx="447350" cy="57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FF98A6C-4D87-491E-885D-A15333FD1031}"/>
              </a:ext>
            </a:extLst>
          </p:cNvPr>
          <p:cNvSpPr/>
          <p:nvPr/>
        </p:nvSpPr>
        <p:spPr>
          <a:xfrm>
            <a:off x="10093921" y="1761290"/>
            <a:ext cx="447350" cy="57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9F8A871-DF77-46B6-A425-BD8D850B05DE}"/>
              </a:ext>
            </a:extLst>
          </p:cNvPr>
          <p:cNvSpPr/>
          <p:nvPr/>
        </p:nvSpPr>
        <p:spPr>
          <a:xfrm>
            <a:off x="10634359" y="1757110"/>
            <a:ext cx="447350" cy="57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2FEF146-65B1-48D7-B512-F38F0A28287D}"/>
              </a:ext>
            </a:extLst>
          </p:cNvPr>
          <p:cNvSpPr/>
          <p:nvPr/>
        </p:nvSpPr>
        <p:spPr>
          <a:xfrm>
            <a:off x="11200197" y="1752930"/>
            <a:ext cx="447350" cy="57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1A03322-3A47-401D-9D02-B1C94283008E}"/>
              </a:ext>
            </a:extLst>
          </p:cNvPr>
          <p:cNvSpPr/>
          <p:nvPr/>
        </p:nvSpPr>
        <p:spPr>
          <a:xfrm>
            <a:off x="7273341" y="1091921"/>
            <a:ext cx="447350" cy="57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3B64322-73B3-4431-BFE1-E3AAC85270BF}"/>
              </a:ext>
            </a:extLst>
          </p:cNvPr>
          <p:cNvSpPr/>
          <p:nvPr/>
        </p:nvSpPr>
        <p:spPr>
          <a:xfrm>
            <a:off x="7848251" y="1102236"/>
            <a:ext cx="447350" cy="57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555EA6E-1B9F-4263-9D9E-48ED848B332D}"/>
              </a:ext>
            </a:extLst>
          </p:cNvPr>
          <p:cNvSpPr/>
          <p:nvPr/>
        </p:nvSpPr>
        <p:spPr>
          <a:xfrm>
            <a:off x="8423161" y="1112551"/>
            <a:ext cx="447350" cy="57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69B8082-16A3-4C9B-B08C-9F14BB07698F}"/>
              </a:ext>
            </a:extLst>
          </p:cNvPr>
          <p:cNvSpPr/>
          <p:nvPr/>
        </p:nvSpPr>
        <p:spPr>
          <a:xfrm>
            <a:off x="8998071" y="1097466"/>
            <a:ext cx="447350" cy="57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F148E49-3E36-4E76-B33C-6FC816FCE2E9}"/>
              </a:ext>
            </a:extLst>
          </p:cNvPr>
          <p:cNvSpPr/>
          <p:nvPr/>
        </p:nvSpPr>
        <p:spPr>
          <a:xfrm>
            <a:off x="9560281" y="1095081"/>
            <a:ext cx="447350" cy="57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8C6D8E8-2EEF-461E-8625-E32CD7EC6EDA}"/>
              </a:ext>
            </a:extLst>
          </p:cNvPr>
          <p:cNvSpPr/>
          <p:nvPr/>
        </p:nvSpPr>
        <p:spPr>
          <a:xfrm>
            <a:off x="10097091" y="1092696"/>
            <a:ext cx="447350" cy="57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84BC54A-8A50-47B1-980A-E89B922C1AF8}"/>
              </a:ext>
            </a:extLst>
          </p:cNvPr>
          <p:cNvSpPr/>
          <p:nvPr/>
        </p:nvSpPr>
        <p:spPr>
          <a:xfrm>
            <a:off x="10633901" y="1090311"/>
            <a:ext cx="447350" cy="57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60D91CB-C231-4E7A-986C-14414C15AED2}"/>
              </a:ext>
            </a:extLst>
          </p:cNvPr>
          <p:cNvSpPr/>
          <p:nvPr/>
        </p:nvSpPr>
        <p:spPr>
          <a:xfrm>
            <a:off x="11196111" y="1100626"/>
            <a:ext cx="447350" cy="57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ADECE0C-8407-425C-9EB9-2923A190EAE2}"/>
                  </a:ext>
                </a:extLst>
              </p:cNvPr>
              <p:cNvSpPr txBox="1"/>
              <p:nvPr/>
            </p:nvSpPr>
            <p:spPr>
              <a:xfrm>
                <a:off x="4748185" y="1283971"/>
                <a:ext cx="1789643" cy="786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ADECE0C-8407-425C-9EB9-2923A190E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185" y="1283971"/>
                <a:ext cx="1789643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856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0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500"/>
                            </p:stCondLst>
                            <p:childTnLst>
                              <p:par>
                                <p:cTn id="9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000"/>
                            </p:stCondLst>
                            <p:childTnLst>
                              <p:par>
                                <p:cTn id="9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5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0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1" grpId="0" animBg="1"/>
      <p:bldP spid="6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CB5EF1F-9C5B-4E4C-8B30-41066454875E}"/>
                  </a:ext>
                </a:extLst>
              </p:cNvPr>
              <p:cNvSpPr txBox="1"/>
              <p:nvPr/>
            </p:nvSpPr>
            <p:spPr>
              <a:xfrm>
                <a:off x="297180" y="262890"/>
                <a:ext cx="11327130" cy="5600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And now the new term … Rational Function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 rational function is one polynomial divided by another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/>
                  <a:t>Generic form: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000" dirty="0"/>
                  <a:t>, 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are polynomials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endParaRPr lang="en-US" sz="2000" dirty="0"/>
              </a:p>
              <a:p>
                <a:pPr>
                  <a:lnSpc>
                    <a:spcPct val="200000"/>
                  </a:lnSpc>
                </a:pPr>
                <a:r>
                  <a:rPr lang="en-US" sz="2000" dirty="0"/>
                  <a:t>What is the generic form for inverse variation functions?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2000" dirty="0"/>
              </a:p>
              <a:p>
                <a:pPr>
                  <a:lnSpc>
                    <a:spcPct val="200000"/>
                  </a:lnSpc>
                </a:pPr>
                <a:r>
                  <a:rPr lang="en-US" sz="2000" dirty="0"/>
                  <a:t>Are inverse variation functions also rational functions?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If so, what would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be?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2000" b="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00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/>
                  <a:t>Yes, inverse variation functions are an example of simple rational functions!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CB5EF1F-9C5B-4E4C-8B30-4106645487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" y="262890"/>
                <a:ext cx="11327130" cy="5600636"/>
              </a:xfrm>
              <a:prstGeom prst="rect">
                <a:avLst/>
              </a:prstGeom>
              <a:blipFill>
                <a:blip r:embed="rId2"/>
                <a:stretch>
                  <a:fillRect l="-592" t="-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7317EDA5-7979-4287-81E4-FC19F3DF9962}"/>
              </a:ext>
            </a:extLst>
          </p:cNvPr>
          <p:cNvSpPr/>
          <p:nvPr/>
        </p:nvSpPr>
        <p:spPr>
          <a:xfrm>
            <a:off x="1673303" y="4140015"/>
            <a:ext cx="65505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… remember a polynomial can be just a number (a constant)!</a:t>
            </a:r>
          </a:p>
        </p:txBody>
      </p:sp>
    </p:spTree>
    <p:extLst>
      <p:ext uri="{BB962C8B-B14F-4D97-AF65-F5344CB8AC3E}">
        <p14:creationId xmlns:p14="http://schemas.microsoft.com/office/powerpoint/2010/main" val="316562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4153</TotalTime>
  <Words>1158</Words>
  <Application>Microsoft Office PowerPoint</Application>
  <PresentationFormat>Widescreen</PresentationFormat>
  <Paragraphs>182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Mikel Thompson</cp:lastModifiedBy>
  <cp:revision>264</cp:revision>
  <dcterms:created xsi:type="dcterms:W3CDTF">2018-01-02T19:57:38Z</dcterms:created>
  <dcterms:modified xsi:type="dcterms:W3CDTF">2020-04-18T22:10:33Z</dcterms:modified>
</cp:coreProperties>
</file>